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ejaVu Serif Bold" panose="020B0604020202020204" charset="0"/>
      <p:regular r:id="rId21"/>
    </p:embeddedFont>
    <p:embeddedFont>
      <p:font typeface="Roboto Bold" panose="020B0604020202020204" charset="0"/>
      <p:regular r:id="rId22"/>
    </p:embeddedFont>
    <p:embeddedFont>
      <p:font typeface="Roboto" panose="020B0604020202020204" charset="0"/>
      <p:regular r:id="rId23"/>
    </p:embeddedFont>
    <p:embeddedFont>
      <p:font typeface="Just Another Han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5.svg"/><Relationship Id="rId7" Type="http://schemas.openxmlformats.org/officeDocument/2006/relationships/image" Target="../media/image12.svg"/><Relationship Id="rId12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37.sv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0.svg"/><Relationship Id="rId5" Type="http://schemas.openxmlformats.org/officeDocument/2006/relationships/image" Target="../media/image17.sv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1.sv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2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svg"/><Relationship Id="rId4" Type="http://schemas.openxmlformats.org/officeDocument/2006/relationships/image" Target="../media/image13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12902">
            <a:off x="5082002" y="-1334213"/>
            <a:ext cx="9375095" cy="13276409"/>
          </a:xfrm>
          <a:custGeom>
            <a:avLst/>
            <a:gdLst/>
            <a:ahLst/>
            <a:cxnLst/>
            <a:rect l="l" t="t" r="r" b="b"/>
            <a:pathLst>
              <a:path w="9375095" h="13276409">
                <a:moveTo>
                  <a:pt x="0" y="0"/>
                </a:moveTo>
                <a:lnTo>
                  <a:pt x="9375095" y="0"/>
                </a:lnTo>
                <a:lnTo>
                  <a:pt x="9375095" y="13276409"/>
                </a:lnTo>
                <a:lnTo>
                  <a:pt x="0" y="13276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580225" y="804483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5912350" y="-2704068"/>
            <a:ext cx="6018989" cy="4114800"/>
          </a:xfrm>
          <a:custGeom>
            <a:avLst/>
            <a:gdLst/>
            <a:ahLst/>
            <a:cxnLst/>
            <a:rect l="l" t="t" r="r" b="b"/>
            <a:pathLst>
              <a:path w="6018989" h="4114800">
                <a:moveTo>
                  <a:pt x="0" y="0"/>
                </a:moveTo>
                <a:lnTo>
                  <a:pt x="6018989" y="0"/>
                </a:lnTo>
                <a:lnTo>
                  <a:pt x="6018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2515810" y="3848700"/>
            <a:ext cx="13256380" cy="335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09"/>
              </a:lnSpc>
            </a:pP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Huzurlu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bir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sınıf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atmosferi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için</a:t>
            </a:r>
            <a:endParaRPr lang="en-US" sz="13800" dirty="0">
              <a:solidFill>
                <a:srgbClr val="011734"/>
              </a:solidFill>
              <a:latin typeface="Just Another Hand"/>
            </a:endParaRPr>
          </a:p>
          <a:p>
            <a:pPr algn="ctr">
              <a:lnSpc>
                <a:spcPts val="15156"/>
              </a:lnSpc>
            </a:pP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“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Sınırları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3800" dirty="0" err="1">
                <a:solidFill>
                  <a:srgbClr val="011734"/>
                </a:solidFill>
                <a:latin typeface="Just Another Hand"/>
              </a:rPr>
              <a:t>Çizelim</a:t>
            </a:r>
            <a:r>
              <a:rPr lang="en-US" sz="13800" dirty="0">
                <a:solidFill>
                  <a:srgbClr val="011734"/>
                </a:solidFill>
                <a:latin typeface="Just Another Hand"/>
              </a:rPr>
              <a:t>”</a:t>
            </a:r>
          </a:p>
        </p:txBody>
      </p:sp>
      <p:sp>
        <p:nvSpPr>
          <p:cNvPr id="8" name="Freeform 8"/>
          <p:cNvSpPr/>
          <p:nvPr/>
        </p:nvSpPr>
        <p:spPr>
          <a:xfrm>
            <a:off x="15601764" y="8044830"/>
            <a:ext cx="4577417" cy="4252837"/>
          </a:xfrm>
          <a:custGeom>
            <a:avLst/>
            <a:gdLst/>
            <a:ahLst/>
            <a:cxnLst/>
            <a:rect l="l" t="t" r="r" b="b"/>
            <a:pathLst>
              <a:path w="4577417" h="4252837">
                <a:moveTo>
                  <a:pt x="0" y="0"/>
                </a:moveTo>
                <a:lnTo>
                  <a:pt x="4577417" y="0"/>
                </a:lnTo>
                <a:lnTo>
                  <a:pt x="4577417" y="4252837"/>
                </a:lnTo>
                <a:lnTo>
                  <a:pt x="0" y="4252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-4035369" y="8026604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-622652" y="80266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0" y="0"/>
                </a:moveTo>
                <a:lnTo>
                  <a:pt x="3594021" y="0"/>
                </a:lnTo>
                <a:lnTo>
                  <a:pt x="35940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6096000" y="6911126"/>
            <a:ext cx="990600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200" dirty="0" err="1" smtClean="0">
                <a:solidFill>
                  <a:schemeClr val="bg1"/>
                </a:solidFill>
                <a:latin typeface="DejaVu Serif Bold"/>
              </a:rPr>
              <a:t>Sınır</a:t>
            </a:r>
            <a:r>
              <a:rPr lang="en-US" sz="4200" dirty="0" smtClean="0">
                <a:solidFill>
                  <a:schemeClr val="bg1"/>
                </a:solidFill>
                <a:latin typeface="DejaVu Serif Bold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DejaVu Serif Bold"/>
              </a:rPr>
              <a:t>Koyma</a:t>
            </a:r>
            <a:r>
              <a:rPr lang="en-US" sz="4200" dirty="0" smtClean="0">
                <a:solidFill>
                  <a:schemeClr val="bg1"/>
                </a:solidFill>
                <a:latin typeface="DejaVu Serif Bold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DejaVu Serif Bold"/>
              </a:rPr>
              <a:t>Öğretmen</a:t>
            </a:r>
            <a:r>
              <a:rPr lang="en-US" sz="4200" dirty="0" smtClean="0">
                <a:solidFill>
                  <a:schemeClr val="bg1"/>
                </a:solidFill>
                <a:latin typeface="DejaVu Serif Bold"/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  <a:latin typeface="DejaVu Serif Bold"/>
              </a:rPr>
              <a:t>Semineri</a:t>
            </a:r>
            <a:endParaRPr lang="tr-TR" sz="4200" dirty="0" smtClean="0">
              <a:solidFill>
                <a:schemeClr val="bg1"/>
              </a:solidFill>
              <a:latin typeface="DejaVu Serif Bold"/>
            </a:endParaRPr>
          </a:p>
          <a:p>
            <a:pPr algn="ctr">
              <a:lnSpc>
                <a:spcPts val="7279"/>
              </a:lnSpc>
            </a:pPr>
            <a:r>
              <a:rPr lang="tr-TR" sz="4200" dirty="0" smtClean="0">
                <a:solidFill>
                  <a:schemeClr val="bg1"/>
                </a:solidFill>
                <a:latin typeface="DejaVu Serif Bold"/>
              </a:rPr>
              <a:t>İzmir-2023</a:t>
            </a:r>
            <a:endParaRPr lang="en-US" sz="4200" dirty="0">
              <a:solidFill>
                <a:schemeClr val="bg1"/>
              </a:solidFill>
              <a:latin typeface="DejaVu Serif Bold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1B45F54-CFDA-F955-BB8F-F30E6D6C5E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410" y="36646"/>
            <a:ext cx="3493695" cy="2762988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4B14B715-C394-7822-CE10-5AF10FAEAF56}"/>
              </a:ext>
            </a:extLst>
          </p:cNvPr>
          <p:cNvSpPr txBox="1"/>
          <p:nvPr/>
        </p:nvSpPr>
        <p:spPr>
          <a:xfrm>
            <a:off x="2819400" y="353636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İZMİR İL MİLLİ EĞİTİM MÜDÜRLÜĞÜ</a:t>
            </a:r>
          </a:p>
          <a:p>
            <a:r>
              <a:rPr lang="tr-TR" sz="3600" b="1" dirty="0"/>
              <a:t>YEREL HEDEF İÇERİK HAZIRLAMA KOMİSYONU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5. Aşama: Kararı Uygulamak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7111" y="3409515"/>
            <a:ext cx="1568742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Sınırlara uymamaya devam eden öğrenci için belirlenen okul ve sınıf kuralları neticesinde bir yaptırımla karşılaşır. Bu yaptırımda dikkat edilmesi gereken; nazik, sevecen ve kararlı olunmasıdır. Öğrencinin kendisini değersiz, işe yaramaz hissedeceği katı tutum ve söylemlerden kaçınmalıyız.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Burada önemli olan öğrenciye doğru davranışı kazandırmaktır.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114558" y="3192294"/>
            <a:ext cx="49663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8F9CD1"/>
                </a:solidFill>
                <a:latin typeface="Roboto Bold"/>
              </a:rPr>
              <a:t>Konun Avantajları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1403" y="4062244"/>
            <a:ext cx="12781479" cy="476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5"/>
              </a:lnSpc>
            </a:pP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esnasında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öğrencinizin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sıranın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altından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da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çantasından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yediğini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fark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ettiniz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 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1.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İstemediğiniz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tr-TR" sz="2425" dirty="0" smtClean="0">
                <a:solidFill>
                  <a:srgbClr val="454B64"/>
                </a:solidFill>
                <a:latin typeface="Roboto Bold"/>
              </a:rPr>
              <a:t>‘</a:t>
            </a:r>
            <a:r>
              <a:rPr lang="en-US" sz="2425" dirty="0" err="1" smtClean="0">
                <a:solidFill>
                  <a:srgbClr val="454B64"/>
                </a:solidFill>
                <a:latin typeface="Roboto Bold"/>
              </a:rPr>
              <a:t>derste</a:t>
            </a:r>
            <a:r>
              <a:rPr lang="en-US" sz="2425" dirty="0" smtClean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 smtClean="0">
                <a:solidFill>
                  <a:srgbClr val="454B64"/>
                </a:solidFill>
                <a:latin typeface="Roboto Bold"/>
              </a:rPr>
              <a:t>yenmesi</a:t>
            </a:r>
            <a:r>
              <a:rPr lang="en-US" sz="2425" dirty="0" smtClean="0">
                <a:solidFill>
                  <a:srgbClr val="454B64"/>
                </a:solidFill>
                <a:latin typeface="Roboto Bold"/>
              </a:rPr>
              <a:t>.</a:t>
            </a:r>
            <a:r>
              <a:rPr lang="tr-TR" sz="2425" dirty="0" smtClean="0">
                <a:solidFill>
                  <a:srgbClr val="454B64"/>
                </a:solidFill>
                <a:latin typeface="Roboto Bold"/>
              </a:rPr>
              <a:t>’</a:t>
            </a:r>
            <a:endParaRPr lang="en-US" sz="2425" dirty="0">
              <a:solidFill>
                <a:srgbClr val="454B64"/>
              </a:solidFill>
              <a:latin typeface="Roboto Bold"/>
            </a:endParaRP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2.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“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Biliyorsun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esnasında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sınıfta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yemiyoruz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.”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diyerek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öğrenciye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kural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hatırlatılır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 </a:t>
            </a:r>
          </a:p>
          <a:p>
            <a:pPr>
              <a:lnSpc>
                <a:spcPts val="3395"/>
              </a:lnSpc>
            </a:pPr>
            <a:r>
              <a:rPr lang="en-US" sz="2425" u="sng" dirty="0" err="1" smtClean="0">
                <a:solidFill>
                  <a:schemeClr val="accent2">
                    <a:lumMod val="75000"/>
                  </a:schemeClr>
                </a:solidFill>
                <a:latin typeface="Roboto Bold"/>
              </a:rPr>
              <a:t>Dikkat</a:t>
            </a:r>
            <a:r>
              <a:rPr lang="en-US" sz="2425" u="sng" dirty="0" smtClean="0">
                <a:solidFill>
                  <a:schemeClr val="accent2">
                    <a:lumMod val="75000"/>
                  </a:schemeClr>
                </a:solidFill>
                <a:latin typeface="Roboto Bold"/>
              </a:rPr>
              <a:t> </a:t>
            </a:r>
            <a:r>
              <a:rPr lang="en-US" sz="2425" u="sng" dirty="0">
                <a:solidFill>
                  <a:schemeClr val="accent2">
                    <a:lumMod val="75000"/>
                  </a:schemeClr>
                </a:solidFill>
                <a:latin typeface="Roboto Bold"/>
              </a:rPr>
              <a:t>!: 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3.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aşamaya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geçmeden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önce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öğrencinin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yapma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sebebi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üzerine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 smtClean="0">
                <a:solidFill>
                  <a:srgbClr val="454B64"/>
                </a:solidFill>
                <a:latin typeface="Roboto Bold"/>
              </a:rPr>
              <a:t>düşünülür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3.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“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Sence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vakti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dışında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ihtiyacını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nasıl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giderebilirsin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?”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4.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sunduğu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seçeneklerden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birini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uygular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ve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öğretmen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takip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eder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5.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derste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sürdürüyorsa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yönelik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yaptırımda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bulunulur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(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boyutuna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göre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;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yemeğini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alma,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dersten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kısmi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uzaklaştırma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vb.)</a:t>
            </a:r>
          </a:p>
          <a:p>
            <a:pPr>
              <a:lnSpc>
                <a:spcPts val="3395"/>
              </a:lnSpc>
            </a:pPr>
            <a:endParaRPr lang="en-US" sz="2425" dirty="0">
              <a:solidFill>
                <a:srgbClr val="454B64"/>
              </a:solidFill>
              <a:latin typeface="Roboto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08403" y="1050543"/>
            <a:ext cx="11363748" cy="3126916"/>
          </a:xfrm>
          <a:custGeom>
            <a:avLst/>
            <a:gdLst/>
            <a:ahLst/>
            <a:cxnLst/>
            <a:rect l="l" t="t" r="r" b="b"/>
            <a:pathLst>
              <a:path w="11363748" h="3126916">
                <a:moveTo>
                  <a:pt x="0" y="0"/>
                </a:moveTo>
                <a:lnTo>
                  <a:pt x="11363748" y="0"/>
                </a:lnTo>
                <a:lnTo>
                  <a:pt x="11363748" y="3126916"/>
                </a:lnTo>
                <a:lnTo>
                  <a:pt x="0" y="3126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24000" r="-89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141403" y="1201569"/>
            <a:ext cx="14388683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Sınır Koymaya İlişkin Örnekler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114558" y="3192294"/>
            <a:ext cx="496639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8F9CD1"/>
                </a:solidFill>
                <a:latin typeface="Roboto Bold"/>
              </a:rPr>
              <a:t>Konun Avantajları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1403" y="4062244"/>
            <a:ext cx="12781479" cy="476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5"/>
              </a:lnSpc>
            </a:pP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Öğrencinizin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derste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 smtClean="0">
                <a:solidFill>
                  <a:srgbClr val="454B64"/>
                </a:solidFill>
                <a:latin typeface="Roboto Bold"/>
              </a:rPr>
              <a:t>telefon</a:t>
            </a:r>
            <a:r>
              <a:rPr lang="en-US" sz="2425" dirty="0" smtClean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getirdiğini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gördünüz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 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1.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İstemediğiniz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okula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telefon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getirmesi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2.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“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Okul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kurallarımız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arasında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telefon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getirmemek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de var.”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diyerek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öğrenciye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kural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hatırlatılır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 </a:t>
            </a:r>
          </a:p>
          <a:p>
            <a:pPr>
              <a:lnSpc>
                <a:spcPts val="3395"/>
              </a:lnSpc>
            </a:pPr>
            <a:r>
              <a:rPr lang="en-US" sz="2425" u="sng" dirty="0" err="1">
                <a:solidFill>
                  <a:schemeClr val="accent2">
                    <a:lumMod val="75000"/>
                  </a:schemeClr>
                </a:solidFill>
                <a:latin typeface="Roboto Bold"/>
              </a:rPr>
              <a:t>Dikkat</a:t>
            </a:r>
            <a:r>
              <a:rPr lang="en-US" sz="2425" u="sng" dirty="0">
                <a:solidFill>
                  <a:schemeClr val="accent2">
                    <a:lumMod val="75000"/>
                  </a:schemeClr>
                </a:solidFill>
                <a:latin typeface="Roboto Bold"/>
              </a:rPr>
              <a:t> !: 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3.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aşamaya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geçmeden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önce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öğrencinin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yapma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sebebi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üzerine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düşünülür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3.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“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Peki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telefona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ihtiyaç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duyduğun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konuyu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daha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farklı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nasıl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çözebilirsin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?”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4.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sunduğu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seçeneklerden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birini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uygular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ve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öğretmen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takip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eder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.</a:t>
            </a:r>
          </a:p>
          <a:p>
            <a:pPr>
              <a:lnSpc>
                <a:spcPts val="3395"/>
              </a:lnSpc>
            </a:pPr>
            <a:r>
              <a:rPr lang="en-US" sz="2425" dirty="0">
                <a:solidFill>
                  <a:srgbClr val="454B64"/>
                </a:solidFill>
                <a:latin typeface="Roboto Bold"/>
              </a:rPr>
              <a:t>5.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aşama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: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Öğrenci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okula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telefon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getirme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davranışını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sürdürüyorsa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yönelik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yaptırımda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bulunulur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(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davranışın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boyutuna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göre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;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telefonunu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alma,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idareye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bildirme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,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ailesini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durumdan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haberdar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 </a:t>
            </a:r>
            <a:r>
              <a:rPr lang="en-US" sz="2425" dirty="0" err="1">
                <a:solidFill>
                  <a:srgbClr val="454B64"/>
                </a:solidFill>
                <a:latin typeface="Roboto Bold"/>
              </a:rPr>
              <a:t>etme</a:t>
            </a:r>
            <a:r>
              <a:rPr lang="en-US" sz="2425" dirty="0">
                <a:solidFill>
                  <a:srgbClr val="454B64"/>
                </a:solidFill>
                <a:latin typeface="Roboto Bold"/>
              </a:rPr>
              <a:t>).</a:t>
            </a:r>
          </a:p>
        </p:txBody>
      </p:sp>
      <p:sp>
        <p:nvSpPr>
          <p:cNvPr id="6" name="Freeform 6"/>
          <p:cNvSpPr/>
          <p:nvPr/>
        </p:nvSpPr>
        <p:spPr>
          <a:xfrm>
            <a:off x="908403" y="1050543"/>
            <a:ext cx="11363748" cy="3126916"/>
          </a:xfrm>
          <a:custGeom>
            <a:avLst/>
            <a:gdLst/>
            <a:ahLst/>
            <a:cxnLst/>
            <a:rect l="l" t="t" r="r" b="b"/>
            <a:pathLst>
              <a:path w="11363748" h="3126916">
                <a:moveTo>
                  <a:pt x="0" y="0"/>
                </a:moveTo>
                <a:lnTo>
                  <a:pt x="11363748" y="0"/>
                </a:lnTo>
                <a:lnTo>
                  <a:pt x="11363748" y="3126916"/>
                </a:lnTo>
                <a:lnTo>
                  <a:pt x="0" y="31269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24000" r="-89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1141403" y="1201569"/>
            <a:ext cx="14388683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Sınır Koymaya İlişkin Örnekler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114558" y="863558"/>
            <a:ext cx="6384391" cy="2159085"/>
          </a:xfrm>
          <a:custGeom>
            <a:avLst/>
            <a:gdLst/>
            <a:ahLst/>
            <a:cxnLst/>
            <a:rect l="l" t="t" r="r" b="b"/>
            <a:pathLst>
              <a:path w="6384391" h="2159085">
                <a:moveTo>
                  <a:pt x="0" y="0"/>
                </a:moveTo>
                <a:lnTo>
                  <a:pt x="6384391" y="0"/>
                </a:lnTo>
                <a:lnTo>
                  <a:pt x="6384391" y="2159084"/>
                </a:lnTo>
                <a:lnTo>
                  <a:pt x="0" y="2159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352391" y="790575"/>
            <a:ext cx="995821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Öneriler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4558" y="3394710"/>
            <a:ext cx="12433884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Öğrenciler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arasında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yaşanan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olumsuz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durumlar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neticesinde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onları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kendi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aralarında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çözüm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bulmalarına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 smtClean="0">
                <a:solidFill>
                  <a:srgbClr val="011734"/>
                </a:solidFill>
                <a:latin typeface="Roboto"/>
              </a:rPr>
              <a:t>yönlendirmek</a:t>
            </a:r>
            <a:r>
              <a:rPr lang="tr-TR" sz="2400" dirty="0">
                <a:solidFill>
                  <a:srgbClr val="011734"/>
                </a:solidFill>
                <a:latin typeface="Roboto"/>
              </a:rPr>
              <a:t>.</a:t>
            </a:r>
            <a:endParaRPr lang="en-US" sz="2400" dirty="0">
              <a:solidFill>
                <a:srgbClr val="011734"/>
              </a:solidFill>
              <a:latin typeface="Roboto"/>
            </a:endParaRP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Sınırlara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uymakta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güçlük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çeken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öğrencilerin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velileriyle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birebir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görüşmelerin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yapılması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davranış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değiştirme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sürecinde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olumlu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etkisi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olacaktır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Aşamalar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uygulanırken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duygularımızı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kontrol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ederek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sakin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kalmamız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öğrenciyle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olumlu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bir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iletişim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kurmak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açısından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önemlidir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tr-TR" sz="2400" dirty="0" smtClean="0">
                <a:solidFill>
                  <a:srgbClr val="011734"/>
                </a:solidFill>
                <a:latin typeface="Roboto"/>
              </a:rPr>
              <a:t>S</a:t>
            </a:r>
            <a:r>
              <a:rPr lang="en-US" sz="2400" dirty="0" err="1" smtClean="0">
                <a:solidFill>
                  <a:srgbClr val="011734"/>
                </a:solidFill>
                <a:latin typeface="Roboto"/>
              </a:rPr>
              <a:t>ınıf</a:t>
            </a:r>
            <a:r>
              <a:rPr lang="en-US" sz="2400" dirty="0" smtClean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içi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rehberlik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etkinliklerinin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düzenli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yapılması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olumlu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okul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ve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sınıf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ikilimi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oluşturacaktır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Sınıf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içerisinde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demokratik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bir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tutum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benimsemek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öğrencilerin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sınırlara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uymasını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kolaylaştıracaktır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Pozitif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disiplin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uygulamaları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sınıf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içi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davranış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sorunlarına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etkili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bir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bakış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açısı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kazandıracaktır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  <a:p>
            <a:pPr marL="518160" lvl="1" indent="-259080">
              <a:lnSpc>
                <a:spcPts val="3359"/>
              </a:lnSpc>
              <a:buFont typeface="Arial"/>
              <a:buChar char="•"/>
            </a:pPr>
            <a:r>
              <a:rPr lang="en-US" sz="2400" dirty="0" err="1">
                <a:solidFill>
                  <a:srgbClr val="011734"/>
                </a:solidFill>
                <a:latin typeface="Roboto"/>
              </a:rPr>
              <a:t>Tüm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her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şeye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rağmen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çözümsüz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kaldığınızı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düşündüğünüz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durumlarda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Okul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tr-TR" sz="2400" dirty="0" smtClean="0">
                <a:solidFill>
                  <a:srgbClr val="011734"/>
                </a:solidFill>
                <a:latin typeface="Roboto"/>
              </a:rPr>
              <a:t>Psikolojik Danışma ve </a:t>
            </a:r>
            <a:r>
              <a:rPr lang="en-US" sz="2400" dirty="0" err="1" smtClean="0">
                <a:solidFill>
                  <a:srgbClr val="011734"/>
                </a:solidFill>
                <a:latin typeface="Roboto"/>
              </a:rPr>
              <a:t>Rehberlik</a:t>
            </a:r>
            <a:r>
              <a:rPr lang="en-US" sz="2400" dirty="0" smtClean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Servisi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ve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Rehberlik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Araştırma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Merkezlerinden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yardım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 </a:t>
            </a:r>
            <a:r>
              <a:rPr lang="en-US" sz="2400" dirty="0" err="1">
                <a:solidFill>
                  <a:srgbClr val="011734"/>
                </a:solidFill>
                <a:latin typeface="Roboto"/>
              </a:rPr>
              <a:t>isteyebilirsiniz</a:t>
            </a:r>
            <a:r>
              <a:rPr lang="en-US" sz="2400" dirty="0">
                <a:solidFill>
                  <a:srgbClr val="011734"/>
                </a:solidFill>
                <a:latin typeface="Robo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3822">
            <a:off x="7691173" y="2602776"/>
            <a:ext cx="2905653" cy="4114800"/>
          </a:xfrm>
          <a:custGeom>
            <a:avLst/>
            <a:gdLst/>
            <a:ahLst/>
            <a:cxnLst/>
            <a:rect l="l" t="t" r="r" b="b"/>
            <a:pathLst>
              <a:path w="2905653" h="4114800">
                <a:moveTo>
                  <a:pt x="0" y="0"/>
                </a:moveTo>
                <a:lnTo>
                  <a:pt x="2905654" y="0"/>
                </a:lnTo>
                <a:lnTo>
                  <a:pt x="290565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2084374">
            <a:off x="14334585" y="6350004"/>
            <a:ext cx="6161952" cy="6161952"/>
          </a:xfrm>
          <a:custGeom>
            <a:avLst/>
            <a:gdLst/>
            <a:ahLst/>
            <a:cxnLst/>
            <a:rect l="l" t="t" r="r" b="b"/>
            <a:pathLst>
              <a:path w="6161952" h="6161952">
                <a:moveTo>
                  <a:pt x="0" y="0"/>
                </a:moveTo>
                <a:lnTo>
                  <a:pt x="6161952" y="0"/>
                </a:lnTo>
                <a:lnTo>
                  <a:pt x="6161952" y="6161951"/>
                </a:lnTo>
                <a:lnTo>
                  <a:pt x="0" y="6161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flipH="1">
            <a:off x="15218150" y="7944304"/>
            <a:ext cx="3594021" cy="4114800"/>
          </a:xfrm>
          <a:custGeom>
            <a:avLst/>
            <a:gdLst/>
            <a:ahLst/>
            <a:cxnLst/>
            <a:rect l="l" t="t" r="r" b="b"/>
            <a:pathLst>
              <a:path w="3594021" h="4114800">
                <a:moveTo>
                  <a:pt x="3594020" y="0"/>
                </a:moveTo>
                <a:lnTo>
                  <a:pt x="0" y="0"/>
                </a:lnTo>
                <a:lnTo>
                  <a:pt x="0" y="4114800"/>
                </a:lnTo>
                <a:lnTo>
                  <a:pt x="3594020" y="4114800"/>
                </a:lnTo>
                <a:lnTo>
                  <a:pt x="35940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-3838970" y="6859419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0" y="7777500"/>
            <a:ext cx="3187632" cy="2961600"/>
          </a:xfrm>
          <a:custGeom>
            <a:avLst/>
            <a:gdLst/>
            <a:ahLst/>
            <a:cxnLst/>
            <a:rect l="l" t="t" r="r" b="b"/>
            <a:pathLst>
              <a:path w="3187632" h="2961600">
                <a:moveTo>
                  <a:pt x="0" y="0"/>
                </a:moveTo>
                <a:lnTo>
                  <a:pt x="3187632" y="0"/>
                </a:lnTo>
                <a:lnTo>
                  <a:pt x="3187632" y="2961600"/>
                </a:lnTo>
                <a:lnTo>
                  <a:pt x="0" y="29616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5454544" y="2945676"/>
            <a:ext cx="7378912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</a:pPr>
            <a:r>
              <a:rPr lang="en-US" sz="18000">
                <a:solidFill>
                  <a:srgbClr val="011734"/>
                </a:solidFill>
                <a:latin typeface="Just Another Hand"/>
              </a:rPr>
              <a:t>Teşekkürler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D3AB38C-F426-492B-7C3F-C586E23BE6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84" y="0"/>
            <a:ext cx="3493695" cy="2762988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6554D035-B83C-508C-6658-1F049262B83E}"/>
              </a:ext>
            </a:extLst>
          </p:cNvPr>
          <p:cNvSpPr txBox="1"/>
          <p:nvPr/>
        </p:nvSpPr>
        <p:spPr>
          <a:xfrm>
            <a:off x="4953000" y="6477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İZMİR İL MİLLİ EĞİTİM MÜDÜRLÜĞÜ</a:t>
            </a:r>
          </a:p>
          <a:p>
            <a:r>
              <a:rPr lang="tr-TR" sz="3600" b="1" dirty="0"/>
              <a:t>YEREL HEDEF İÇERİK HAZIRLAMA KOMİSYONU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556CC69-4671-B7CD-CCC3-E6AC5C471E40}"/>
              </a:ext>
            </a:extLst>
          </p:cNvPr>
          <p:cNvSpPr txBox="1"/>
          <p:nvPr/>
        </p:nvSpPr>
        <p:spPr>
          <a:xfrm>
            <a:off x="2286000" y="1181100"/>
            <a:ext cx="1394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KAYNAKÇA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Mac </a:t>
            </a:r>
            <a:r>
              <a:rPr lang="tr-TR" dirty="0" err="1"/>
              <a:t>Kenzie</a:t>
            </a:r>
            <a:r>
              <a:rPr lang="tr-TR" dirty="0"/>
              <a:t>, R. J., &amp; Gürel, H. (2004). </a:t>
            </a:r>
            <a:r>
              <a:rPr lang="tr-TR" i="1" dirty="0"/>
              <a:t>Çocuğunuza sınır koyma: Sorumluluk sahibi, bağımsız çocuklar yetiştirmenin yolları</a:t>
            </a:r>
            <a:r>
              <a:rPr lang="tr-TR" dirty="0"/>
              <a:t>. HYB Yayıncılık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Pozitif disiplin tekniği. Prof. Dr. Çağlayan Dinçer ders notları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20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04913" y="6184280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4" y="0"/>
                </a:lnTo>
                <a:lnTo>
                  <a:pt x="8620494" y="8542127"/>
                </a:lnTo>
                <a:lnTo>
                  <a:pt x="0" y="85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412051" y="412426"/>
            <a:ext cx="10018385" cy="3388036"/>
          </a:xfrm>
          <a:custGeom>
            <a:avLst/>
            <a:gdLst/>
            <a:ahLst/>
            <a:cxnLst/>
            <a:rect l="l" t="t" r="r" b="b"/>
            <a:pathLst>
              <a:path w="10018385" h="3388036">
                <a:moveTo>
                  <a:pt x="0" y="0"/>
                </a:moveTo>
                <a:lnTo>
                  <a:pt x="10018385" y="0"/>
                </a:lnTo>
                <a:lnTo>
                  <a:pt x="10018385" y="3388035"/>
                </a:lnTo>
                <a:lnTo>
                  <a:pt x="0" y="33880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557336" y="953919"/>
            <a:ext cx="995821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Sınır Koymak Ne Demektir?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5226" y="4012580"/>
            <a:ext cx="13985958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1734"/>
                </a:solidFill>
                <a:latin typeface="Roboto"/>
              </a:rPr>
              <a:t>Sınırlar, öğrencilerin okul ve sınıf ortamında sergilemesi uygun olan ve olmayan davranışları ifade eder. Okul ve sınıf kurallarının öğrencileri de sürece dahil ederek oluşturulması sınır koymayı kolaylaştıracaktır.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1734"/>
                </a:solidFill>
                <a:latin typeface="Roboto"/>
              </a:rPr>
              <a:t>Sınır koyma davranışıyla yapılmak istenen; yanlış davranışın, çocuğa doğruyu öğretmek için bir fırsat olarak görülmesidir.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11734"/>
                </a:solidFill>
                <a:latin typeface="Roboto"/>
              </a:rPr>
              <a:t>Sınır koyarak öğrencilerin eğitim ortamlarında istendik davranışları kazanmalarına destek olmalıyız.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011734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44215" y="3070442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968209" y="3070442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256774" y="525921"/>
            <a:ext cx="8202696" cy="1670367"/>
          </a:xfrm>
          <a:custGeom>
            <a:avLst/>
            <a:gdLst/>
            <a:ahLst/>
            <a:cxnLst/>
            <a:rect l="l" t="t" r="r" b="b"/>
            <a:pathLst>
              <a:path w="8202696" h="1670367">
                <a:moveTo>
                  <a:pt x="0" y="0"/>
                </a:moveTo>
                <a:lnTo>
                  <a:pt x="8202696" y="0"/>
                </a:lnTo>
                <a:lnTo>
                  <a:pt x="8202696" y="1670367"/>
                </a:lnTo>
                <a:lnTo>
                  <a:pt x="0" y="1670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5487942" y="481700"/>
            <a:ext cx="7740359" cy="170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11734"/>
                </a:solidFill>
                <a:latin typeface="Just Another Hand"/>
              </a:rPr>
              <a:t>Sınırları Koyarken;</a:t>
            </a:r>
          </a:p>
        </p:txBody>
      </p:sp>
      <p:sp>
        <p:nvSpPr>
          <p:cNvPr id="6" name="Freeform 6"/>
          <p:cNvSpPr/>
          <p:nvPr/>
        </p:nvSpPr>
        <p:spPr>
          <a:xfrm>
            <a:off x="8669663" y="5748274"/>
            <a:ext cx="9117277" cy="1856609"/>
          </a:xfrm>
          <a:custGeom>
            <a:avLst/>
            <a:gdLst/>
            <a:ahLst/>
            <a:cxnLst/>
            <a:rect l="l" t="t" r="r" b="b"/>
            <a:pathLst>
              <a:path w="9117277" h="1856609">
                <a:moveTo>
                  <a:pt x="0" y="0"/>
                </a:moveTo>
                <a:lnTo>
                  <a:pt x="9117277" y="0"/>
                </a:lnTo>
                <a:lnTo>
                  <a:pt x="9117277" y="1856609"/>
                </a:lnTo>
                <a:lnTo>
                  <a:pt x="0" y="185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919097" y="4079578"/>
            <a:ext cx="9117277" cy="1856609"/>
          </a:xfrm>
          <a:custGeom>
            <a:avLst/>
            <a:gdLst/>
            <a:ahLst/>
            <a:cxnLst/>
            <a:rect l="l" t="t" r="r" b="b"/>
            <a:pathLst>
              <a:path w="9117277" h="1856609">
                <a:moveTo>
                  <a:pt x="0" y="0"/>
                </a:moveTo>
                <a:lnTo>
                  <a:pt x="9117278" y="0"/>
                </a:lnTo>
                <a:lnTo>
                  <a:pt x="9117278" y="1856609"/>
                </a:lnTo>
                <a:lnTo>
                  <a:pt x="0" y="185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8032420" y="2377263"/>
            <a:ext cx="9117277" cy="1856609"/>
          </a:xfrm>
          <a:custGeom>
            <a:avLst/>
            <a:gdLst/>
            <a:ahLst/>
            <a:cxnLst/>
            <a:rect l="l" t="t" r="r" b="b"/>
            <a:pathLst>
              <a:path w="9117277" h="1856609">
                <a:moveTo>
                  <a:pt x="0" y="0"/>
                </a:moveTo>
                <a:lnTo>
                  <a:pt x="9117277" y="0"/>
                </a:lnTo>
                <a:lnTo>
                  <a:pt x="9117277" y="1856609"/>
                </a:lnTo>
                <a:lnTo>
                  <a:pt x="0" y="185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8329422" y="2767700"/>
            <a:ext cx="85232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11734"/>
                </a:solidFill>
                <a:latin typeface="Roboto Bold"/>
              </a:rPr>
              <a:t>Tutarlı olunmalı</a:t>
            </a:r>
          </a:p>
        </p:txBody>
      </p:sp>
      <p:sp>
        <p:nvSpPr>
          <p:cNvPr id="10" name="Freeform 10"/>
          <p:cNvSpPr/>
          <p:nvPr/>
        </p:nvSpPr>
        <p:spPr>
          <a:xfrm>
            <a:off x="4838975" y="7516057"/>
            <a:ext cx="8620495" cy="8542127"/>
          </a:xfrm>
          <a:custGeom>
            <a:avLst/>
            <a:gdLst/>
            <a:ahLst/>
            <a:cxnLst/>
            <a:rect l="l" t="t" r="r" b="b"/>
            <a:pathLst>
              <a:path w="8620495" h="8542127">
                <a:moveTo>
                  <a:pt x="0" y="0"/>
                </a:moveTo>
                <a:lnTo>
                  <a:pt x="8620495" y="0"/>
                </a:lnTo>
                <a:lnTo>
                  <a:pt x="8620495" y="8542126"/>
                </a:lnTo>
                <a:lnTo>
                  <a:pt x="0" y="8542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6345677" y="8296265"/>
            <a:ext cx="5520120" cy="5128693"/>
          </a:xfrm>
          <a:custGeom>
            <a:avLst/>
            <a:gdLst/>
            <a:ahLst/>
            <a:cxnLst/>
            <a:rect l="l" t="t" r="r" b="b"/>
            <a:pathLst>
              <a:path w="5520120" h="5128693">
                <a:moveTo>
                  <a:pt x="0" y="0"/>
                </a:moveTo>
                <a:lnTo>
                  <a:pt x="5520120" y="0"/>
                </a:lnTo>
                <a:lnTo>
                  <a:pt x="5520120" y="5128693"/>
                </a:lnTo>
                <a:lnTo>
                  <a:pt x="0" y="51286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1186210" y="4129097"/>
            <a:ext cx="8631222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11734"/>
                </a:solidFill>
                <a:latin typeface="Roboto Bold"/>
              </a:rPr>
              <a:t>Açık ve net şekilde ifade edilmeli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20942" y="6138894"/>
            <a:ext cx="85232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11734"/>
                </a:solidFill>
                <a:latin typeface="Roboto Bold"/>
              </a:rPr>
              <a:t>Esnetilebilir olmalı</a:t>
            </a:r>
          </a:p>
        </p:txBody>
      </p:sp>
      <p:sp>
        <p:nvSpPr>
          <p:cNvPr id="14" name="Freeform 14"/>
          <p:cNvSpPr/>
          <p:nvPr/>
        </p:nvSpPr>
        <p:spPr>
          <a:xfrm>
            <a:off x="700155" y="6822012"/>
            <a:ext cx="9117277" cy="1856609"/>
          </a:xfrm>
          <a:custGeom>
            <a:avLst/>
            <a:gdLst/>
            <a:ahLst/>
            <a:cxnLst/>
            <a:rect l="l" t="t" r="r" b="b"/>
            <a:pathLst>
              <a:path w="9117277" h="1856609">
                <a:moveTo>
                  <a:pt x="0" y="0"/>
                </a:moveTo>
                <a:lnTo>
                  <a:pt x="9117277" y="0"/>
                </a:lnTo>
                <a:lnTo>
                  <a:pt x="9117277" y="1856609"/>
                </a:lnTo>
                <a:lnTo>
                  <a:pt x="0" y="185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TextBox 15"/>
          <p:cNvSpPr txBox="1"/>
          <p:nvPr/>
        </p:nvSpPr>
        <p:spPr>
          <a:xfrm>
            <a:off x="997157" y="7278227"/>
            <a:ext cx="852327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11734"/>
                </a:solidFill>
                <a:latin typeface="Roboto Bold"/>
              </a:rPr>
              <a:t>Sert ve zorlayıcı olmamalı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863822">
            <a:off x="6394740" y="481754"/>
            <a:ext cx="5474095" cy="7752063"/>
          </a:xfrm>
          <a:custGeom>
            <a:avLst/>
            <a:gdLst/>
            <a:ahLst/>
            <a:cxnLst/>
            <a:rect l="l" t="t" r="r" b="b"/>
            <a:pathLst>
              <a:path w="5474095" h="7752063">
                <a:moveTo>
                  <a:pt x="0" y="0"/>
                </a:moveTo>
                <a:lnTo>
                  <a:pt x="5474095" y="0"/>
                </a:lnTo>
                <a:lnTo>
                  <a:pt x="5474095" y="7752063"/>
                </a:lnTo>
                <a:lnTo>
                  <a:pt x="0" y="7752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4877530" y="3912629"/>
            <a:ext cx="8100764" cy="162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1"/>
              </a:lnSpc>
            </a:pPr>
            <a:r>
              <a:rPr lang="en-US" sz="12171">
                <a:solidFill>
                  <a:srgbClr val="011734"/>
                </a:solidFill>
                <a:latin typeface="Just Another Hand"/>
              </a:rPr>
              <a:t>Sınırlar Niçin Olmalı?</a:t>
            </a:r>
          </a:p>
        </p:txBody>
      </p:sp>
      <p:sp>
        <p:nvSpPr>
          <p:cNvPr id="4" name="Freeform 4"/>
          <p:cNvSpPr/>
          <p:nvPr/>
        </p:nvSpPr>
        <p:spPr>
          <a:xfrm rot="-3626039" flipH="1">
            <a:off x="5749353" y="6080386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1385360" y="0"/>
                </a:moveTo>
                <a:lnTo>
                  <a:pt x="0" y="0"/>
                </a:lnTo>
                <a:lnTo>
                  <a:pt x="0" y="391364"/>
                </a:lnTo>
                <a:lnTo>
                  <a:pt x="1385360" y="391364"/>
                </a:lnTo>
                <a:lnTo>
                  <a:pt x="13853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269448">
            <a:off x="9806220" y="6504207"/>
            <a:ext cx="8007558" cy="2708010"/>
          </a:xfrm>
          <a:custGeom>
            <a:avLst/>
            <a:gdLst/>
            <a:ahLst/>
            <a:cxnLst/>
            <a:rect l="l" t="t" r="r" b="b"/>
            <a:pathLst>
              <a:path w="8007558" h="2708010">
                <a:moveTo>
                  <a:pt x="0" y="0"/>
                </a:moveTo>
                <a:lnTo>
                  <a:pt x="8007558" y="0"/>
                </a:lnTo>
                <a:lnTo>
                  <a:pt x="8007558" y="2708010"/>
                </a:lnTo>
                <a:lnTo>
                  <a:pt x="0" y="2708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1071891">
            <a:off x="10731241" y="5999189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0" y="0"/>
                </a:moveTo>
                <a:lnTo>
                  <a:pt x="1385359" y="0"/>
                </a:lnTo>
                <a:lnTo>
                  <a:pt x="1385359" y="391364"/>
                </a:lnTo>
                <a:lnTo>
                  <a:pt x="0" y="39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1583460" flipH="1">
            <a:off x="4529896" y="2632156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1385360" y="0"/>
                </a:moveTo>
                <a:lnTo>
                  <a:pt x="0" y="0"/>
                </a:lnTo>
                <a:lnTo>
                  <a:pt x="0" y="391364"/>
                </a:lnTo>
                <a:lnTo>
                  <a:pt x="1385360" y="391364"/>
                </a:lnTo>
                <a:lnTo>
                  <a:pt x="13853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200018">
            <a:off x="532969" y="268399"/>
            <a:ext cx="6896016" cy="2332107"/>
          </a:xfrm>
          <a:custGeom>
            <a:avLst/>
            <a:gdLst/>
            <a:ahLst/>
            <a:cxnLst/>
            <a:rect l="l" t="t" r="r" b="b"/>
            <a:pathLst>
              <a:path w="6896016" h="2332107">
                <a:moveTo>
                  <a:pt x="0" y="0"/>
                </a:moveTo>
                <a:lnTo>
                  <a:pt x="6896016" y="0"/>
                </a:lnTo>
                <a:lnTo>
                  <a:pt x="6896016" y="2332107"/>
                </a:lnTo>
                <a:lnTo>
                  <a:pt x="0" y="23321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 rot="-402427">
            <a:off x="548848" y="575360"/>
            <a:ext cx="6875740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011734"/>
                </a:solidFill>
                <a:latin typeface="Roboto"/>
              </a:rPr>
              <a:t>Sağlıklı bir okul iklimi oluşturabilmek ve öğrencilerin okul-sınıf kurallarını benimsemeleri için</a:t>
            </a:r>
          </a:p>
        </p:txBody>
      </p:sp>
      <p:sp>
        <p:nvSpPr>
          <p:cNvPr id="12" name="Freeform 12"/>
          <p:cNvSpPr/>
          <p:nvPr/>
        </p:nvSpPr>
        <p:spPr>
          <a:xfrm rot="337898">
            <a:off x="1127371" y="6975107"/>
            <a:ext cx="8097856" cy="2738548"/>
          </a:xfrm>
          <a:custGeom>
            <a:avLst/>
            <a:gdLst/>
            <a:ahLst/>
            <a:cxnLst/>
            <a:rect l="l" t="t" r="r" b="b"/>
            <a:pathLst>
              <a:path w="8097856" h="2738548">
                <a:moveTo>
                  <a:pt x="0" y="0"/>
                </a:moveTo>
                <a:lnTo>
                  <a:pt x="8097856" y="0"/>
                </a:lnTo>
                <a:lnTo>
                  <a:pt x="8097856" y="2738548"/>
                </a:lnTo>
                <a:lnTo>
                  <a:pt x="0" y="2738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 rot="175035">
            <a:off x="1241290" y="7124723"/>
            <a:ext cx="7965232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1734"/>
                </a:solidFill>
                <a:latin typeface="Roboto"/>
              </a:rPr>
              <a:t>Öğrencilerin duygusal, sosyal ve fiziksel gelişimlerine katkı sağlaması açısından</a:t>
            </a:r>
          </a:p>
        </p:txBody>
      </p:sp>
      <p:sp>
        <p:nvSpPr>
          <p:cNvPr id="14" name="TextBox 14"/>
          <p:cNvSpPr txBox="1"/>
          <p:nvPr/>
        </p:nvSpPr>
        <p:spPr>
          <a:xfrm rot="-308833">
            <a:off x="10141362" y="6600659"/>
            <a:ext cx="7688144" cy="208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2"/>
              </a:lnSpc>
            </a:pPr>
            <a:r>
              <a:rPr lang="en-US" sz="3994">
                <a:solidFill>
                  <a:srgbClr val="011734"/>
                </a:solidFill>
                <a:latin typeface="Roboto"/>
              </a:rPr>
              <a:t>Öğrencilerin kendilerine fiziksel zarar verecek davranışları önlemek amacıyla</a:t>
            </a:r>
          </a:p>
        </p:txBody>
      </p:sp>
      <p:sp>
        <p:nvSpPr>
          <p:cNvPr id="15" name="Freeform 15"/>
          <p:cNvSpPr/>
          <p:nvPr/>
        </p:nvSpPr>
        <p:spPr>
          <a:xfrm rot="-200018">
            <a:off x="10949516" y="268399"/>
            <a:ext cx="6896016" cy="2332107"/>
          </a:xfrm>
          <a:custGeom>
            <a:avLst/>
            <a:gdLst/>
            <a:ahLst/>
            <a:cxnLst/>
            <a:rect l="l" t="t" r="r" b="b"/>
            <a:pathLst>
              <a:path w="6896016" h="2332107">
                <a:moveTo>
                  <a:pt x="0" y="0"/>
                </a:moveTo>
                <a:lnTo>
                  <a:pt x="6896016" y="0"/>
                </a:lnTo>
                <a:lnTo>
                  <a:pt x="6896016" y="2332107"/>
                </a:lnTo>
                <a:lnTo>
                  <a:pt x="0" y="23321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TextBox 16"/>
          <p:cNvSpPr txBox="1"/>
          <p:nvPr/>
        </p:nvSpPr>
        <p:spPr>
          <a:xfrm rot="-402427">
            <a:off x="11049799" y="587556"/>
            <a:ext cx="668748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11734"/>
                </a:solidFill>
                <a:latin typeface="Roboto"/>
              </a:rPr>
              <a:t>Eğitim öğretimin sürekliliğini koruyabilmek açısından</a:t>
            </a:r>
          </a:p>
        </p:txBody>
      </p:sp>
      <p:sp>
        <p:nvSpPr>
          <p:cNvPr id="17" name="Freeform 17"/>
          <p:cNvSpPr/>
          <p:nvPr/>
        </p:nvSpPr>
        <p:spPr>
          <a:xfrm rot="-2363384">
            <a:off x="12110065" y="2721371"/>
            <a:ext cx="1385359" cy="391364"/>
          </a:xfrm>
          <a:custGeom>
            <a:avLst/>
            <a:gdLst/>
            <a:ahLst/>
            <a:cxnLst/>
            <a:rect l="l" t="t" r="r" b="b"/>
            <a:pathLst>
              <a:path w="1385359" h="391364">
                <a:moveTo>
                  <a:pt x="0" y="0"/>
                </a:moveTo>
                <a:lnTo>
                  <a:pt x="1385360" y="0"/>
                </a:lnTo>
                <a:lnTo>
                  <a:pt x="1385360" y="391364"/>
                </a:lnTo>
                <a:lnTo>
                  <a:pt x="0" y="3913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6948464" y="3371242"/>
            <a:ext cx="8312727" cy="6172200"/>
          </a:xfrm>
          <a:custGeom>
            <a:avLst/>
            <a:gdLst/>
            <a:ahLst/>
            <a:cxnLst/>
            <a:rect l="l" t="t" r="r" b="b"/>
            <a:pathLst>
              <a:path w="8312727" h="6172200">
                <a:moveTo>
                  <a:pt x="0" y="0"/>
                </a:moveTo>
                <a:lnTo>
                  <a:pt x="8312727" y="0"/>
                </a:lnTo>
                <a:lnTo>
                  <a:pt x="8312727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TextBox 6"/>
          <p:cNvSpPr txBox="1"/>
          <p:nvPr/>
        </p:nvSpPr>
        <p:spPr>
          <a:xfrm>
            <a:off x="4782018" y="5945187"/>
            <a:ext cx="831272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 Seçenek Sunma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1748" y="4770437"/>
            <a:ext cx="831272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 Final Seçeneği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10560" y="3803041"/>
            <a:ext cx="831272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 Kararı Uygulama</a:t>
            </a:r>
          </a:p>
        </p:txBody>
      </p:sp>
      <p:sp>
        <p:nvSpPr>
          <p:cNvPr id="9" name="Freeform 9"/>
          <p:cNvSpPr/>
          <p:nvPr/>
        </p:nvSpPr>
        <p:spPr>
          <a:xfrm rot="-1619874">
            <a:off x="4569361" y="8004466"/>
            <a:ext cx="965381" cy="345124"/>
          </a:xfrm>
          <a:custGeom>
            <a:avLst/>
            <a:gdLst/>
            <a:ahLst/>
            <a:cxnLst/>
            <a:rect l="l" t="t" r="r" b="b"/>
            <a:pathLst>
              <a:path w="965381" h="345124">
                <a:moveTo>
                  <a:pt x="0" y="0"/>
                </a:moveTo>
                <a:lnTo>
                  <a:pt x="965381" y="0"/>
                </a:lnTo>
                <a:lnTo>
                  <a:pt x="965381" y="345124"/>
                </a:lnTo>
                <a:lnTo>
                  <a:pt x="0" y="34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2247122" y="60899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Sınır Koyma Aşamaları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58181" y="8423275"/>
            <a:ext cx="831272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Davranışı Tanımlama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56312" y="7124700"/>
            <a:ext cx="831272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454B64"/>
                </a:solidFill>
                <a:latin typeface="Roboto"/>
              </a:rPr>
              <a:t> Sınırı İfade Etme</a:t>
            </a:r>
          </a:p>
        </p:txBody>
      </p:sp>
      <p:sp>
        <p:nvSpPr>
          <p:cNvPr id="13" name="Freeform 13"/>
          <p:cNvSpPr/>
          <p:nvPr/>
        </p:nvSpPr>
        <p:spPr>
          <a:xfrm rot="-1619874">
            <a:off x="6040278" y="6655460"/>
            <a:ext cx="965381" cy="345124"/>
          </a:xfrm>
          <a:custGeom>
            <a:avLst/>
            <a:gdLst/>
            <a:ahLst/>
            <a:cxnLst/>
            <a:rect l="l" t="t" r="r" b="b"/>
            <a:pathLst>
              <a:path w="965381" h="345124">
                <a:moveTo>
                  <a:pt x="0" y="0"/>
                </a:moveTo>
                <a:lnTo>
                  <a:pt x="965381" y="0"/>
                </a:lnTo>
                <a:lnTo>
                  <a:pt x="965381" y="345124"/>
                </a:lnTo>
                <a:lnTo>
                  <a:pt x="0" y="34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1619874">
            <a:off x="7542510" y="5488245"/>
            <a:ext cx="965381" cy="345124"/>
          </a:xfrm>
          <a:custGeom>
            <a:avLst/>
            <a:gdLst/>
            <a:ahLst/>
            <a:cxnLst/>
            <a:rect l="l" t="t" r="r" b="b"/>
            <a:pathLst>
              <a:path w="965381" h="345124">
                <a:moveTo>
                  <a:pt x="0" y="0"/>
                </a:moveTo>
                <a:lnTo>
                  <a:pt x="965382" y="0"/>
                </a:lnTo>
                <a:lnTo>
                  <a:pt x="965382" y="345124"/>
                </a:lnTo>
                <a:lnTo>
                  <a:pt x="0" y="34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1619874">
            <a:off x="8455691" y="4381182"/>
            <a:ext cx="965381" cy="345124"/>
          </a:xfrm>
          <a:custGeom>
            <a:avLst/>
            <a:gdLst/>
            <a:ahLst/>
            <a:cxnLst/>
            <a:rect l="l" t="t" r="r" b="b"/>
            <a:pathLst>
              <a:path w="965381" h="345124">
                <a:moveTo>
                  <a:pt x="0" y="0"/>
                </a:moveTo>
                <a:lnTo>
                  <a:pt x="965381" y="0"/>
                </a:lnTo>
                <a:lnTo>
                  <a:pt x="965381" y="345124"/>
                </a:lnTo>
                <a:lnTo>
                  <a:pt x="0" y="345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algn="ctr">
              <a:lnSpc>
                <a:spcPts val="16800"/>
              </a:lnSpc>
            </a:pPr>
            <a:r>
              <a:rPr lang="tr-TR" sz="12000" dirty="0">
                <a:solidFill>
                  <a:srgbClr val="011734"/>
                </a:solidFill>
                <a:latin typeface="Just Another Hand"/>
              </a:rPr>
              <a:t>1.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Aşama</a:t>
            </a: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: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Davranışı</a:t>
            </a: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Tanımlama</a:t>
            </a:r>
            <a:endParaRPr lang="en-US" sz="12000" dirty="0">
              <a:solidFill>
                <a:srgbClr val="011734"/>
              </a:solidFill>
              <a:latin typeface="Just Another Han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69178" y="4117453"/>
            <a:ext cx="15687426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Öğrencinin sergilediği davranışın neden yanlış olduğu ve ne gibi sonuçlar doğuracağı açık bir şekilde ifade edilir. Yalnızca gözlenen davranış vurgulanmalıdır. ”Ben dili” kullanılarak öğrencinin duygularının anlaşıldığı belirtilmedir.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54B64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2.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Aşama</a:t>
            </a: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: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Sınırı</a:t>
            </a: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İfade</a:t>
            </a:r>
            <a:r>
              <a:rPr lang="en-US" sz="12000" dirty="0">
                <a:solidFill>
                  <a:srgbClr val="011734"/>
                </a:solidFill>
                <a:latin typeface="Just Another Hand"/>
              </a:rPr>
              <a:t> </a:t>
            </a:r>
            <a:r>
              <a:rPr lang="en-US" sz="12000" dirty="0" err="1">
                <a:solidFill>
                  <a:srgbClr val="011734"/>
                </a:solidFill>
                <a:latin typeface="Just Another Hand"/>
              </a:rPr>
              <a:t>Etme</a:t>
            </a:r>
            <a:endParaRPr lang="en-US" sz="12000" dirty="0">
              <a:solidFill>
                <a:srgbClr val="011734"/>
              </a:solidFill>
              <a:latin typeface="Just Another Han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28947" y="4133111"/>
            <a:ext cx="15687426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Kuralları ifade ederken geneli kapsayıcı biçimde söylemek, sınırların herkes için olduğu mesajını verir. Örneğin “Biz derste konuşmamamız gerektiğini biliyoruz.” diyerek kuralın açık ve net bir şekilde yeniden hatırlatılması sağlanabilir.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54B64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3. Aşama: Seçenek Sunma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0287" y="2504727"/>
            <a:ext cx="15687426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endParaRPr/>
          </a:p>
          <a:p>
            <a:pPr algn="ctr">
              <a:lnSpc>
                <a:spcPts val="5599"/>
              </a:lnSpc>
            </a:pPr>
            <a:endParaRPr/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Öğrencinin gösterdiği olumsuz davranışa yönelik öncelikle nedenini anlamaya çalışarak “Böyle bir durumda başka nasıl davranabilirdin?” diyebiliriz. Böylece çözüme yönelik farklı seçeneklerin varlığını da düşündürebiliriz.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Öğrenci seçenek bulmakta zorlanırsa, öğretmen tarafından sunulan seçenek; doğal, mantıklı, ceza içermeyen, kabul edilebilir ve olumlu cümlelerle ifade edilmelidir.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54B64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53818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4" y="0"/>
                </a:lnTo>
                <a:lnTo>
                  <a:pt x="16683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-858607" y="3086100"/>
            <a:ext cx="1668364" cy="4114800"/>
          </a:xfrm>
          <a:custGeom>
            <a:avLst/>
            <a:gdLst/>
            <a:ahLst/>
            <a:cxnLst/>
            <a:rect l="l" t="t" r="r" b="b"/>
            <a:pathLst>
              <a:path w="1668364" h="4114800">
                <a:moveTo>
                  <a:pt x="0" y="0"/>
                </a:moveTo>
                <a:lnTo>
                  <a:pt x="1668365" y="0"/>
                </a:lnTo>
                <a:lnTo>
                  <a:pt x="16683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2477365" y="400016"/>
            <a:ext cx="13190590" cy="2686084"/>
          </a:xfrm>
          <a:custGeom>
            <a:avLst/>
            <a:gdLst/>
            <a:ahLst/>
            <a:cxnLst/>
            <a:rect l="l" t="t" r="r" b="b"/>
            <a:pathLst>
              <a:path w="13190590" h="2686084">
                <a:moveTo>
                  <a:pt x="0" y="0"/>
                </a:moveTo>
                <a:lnTo>
                  <a:pt x="13190590" y="0"/>
                </a:lnTo>
                <a:lnTo>
                  <a:pt x="13190590" y="2686084"/>
                </a:lnTo>
                <a:lnTo>
                  <a:pt x="0" y="2686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2247122" y="693022"/>
            <a:ext cx="13651077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11734"/>
                </a:solidFill>
                <a:latin typeface="Just Another Hand"/>
              </a:rPr>
              <a:t>4. Aşama: Final Seçeneği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409515"/>
            <a:ext cx="1568742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endParaRPr/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Öğrenci ile seçenekler üzerinde konuştuktan sonra aynı durumla karşılaştığında bu seçeneklerden hangisini tercih ettiği aşamadır.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454B64"/>
                </a:solidFill>
                <a:latin typeface="Roboto"/>
              </a:rPr>
              <a:t>Öğrencinin belirlediği seçenek sonucunda sınırlara uyup uymaması kendi kararı olacaktır.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454B64"/>
              </a:solidFill>
              <a:latin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777</Words>
  <Application>Microsoft Office PowerPoint</Application>
  <PresentationFormat>Özel</PresentationFormat>
  <Paragraphs>74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Calibri</vt:lpstr>
      <vt:lpstr>DejaVu Serif Bold</vt:lpstr>
      <vt:lpstr>Roboto Bold</vt:lpstr>
      <vt:lpstr>Roboto</vt:lpstr>
      <vt:lpstr>Arial</vt:lpstr>
      <vt:lpstr>Just Another Hand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Huzurlu bir sınıf atmosferi için “Sınırları Çizelim”</dc:title>
  <dc:creator>POSWIN7</dc:creator>
  <cp:lastModifiedBy>W10</cp:lastModifiedBy>
  <cp:revision>8</cp:revision>
  <dcterms:created xsi:type="dcterms:W3CDTF">2006-08-16T00:00:00Z</dcterms:created>
  <dcterms:modified xsi:type="dcterms:W3CDTF">2023-09-08T10:34:38Z</dcterms:modified>
  <dc:identifier>DAFtnAFGz6Y</dc:identifier>
</cp:coreProperties>
</file>